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76" r:id="rId2"/>
    <p:sldId id="295" r:id="rId3"/>
    <p:sldId id="379" r:id="rId4"/>
    <p:sldId id="304" r:id="rId5"/>
    <p:sldId id="381" r:id="rId6"/>
    <p:sldId id="382" r:id="rId7"/>
    <p:sldId id="394" r:id="rId8"/>
    <p:sldId id="383" r:id="rId9"/>
    <p:sldId id="392" r:id="rId10"/>
    <p:sldId id="385" r:id="rId11"/>
    <p:sldId id="395" r:id="rId12"/>
  </p:sldIdLst>
  <p:sldSz cx="9144000" cy="6858000" type="screen4x3"/>
  <p:notesSz cx="7010400" cy="92964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EE525-4B13-4BB8-A988-8378A5F37A44}" type="datetimeFigureOut">
              <a:rPr lang="sk-SK" smtClean="0"/>
              <a:pPr/>
              <a:t>11. 9. 2018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FB1E-B4CE-4E79-AF0B-4CD24227830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946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11. 9. 2018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11. 9. 2018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ozef.rosko@minv.s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395536" y="476672"/>
            <a:ext cx="8339673" cy="540147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lvl="0" algn="ctr"/>
            <a:endParaRPr lang="sk-SK" sz="2000" b="1" dirty="0" smtClean="0">
              <a:latin typeface="+mn-lt"/>
            </a:endParaRPr>
          </a:p>
          <a:p>
            <a:pPr lvl="0" algn="ctr"/>
            <a:r>
              <a:rPr lang="sk-SK" sz="2000" b="1" dirty="0" smtClean="0">
                <a:latin typeface="+mn-lt"/>
              </a:rPr>
              <a:t>Základné </a:t>
            </a:r>
            <a:r>
              <a:rPr lang="sk-SK" sz="2000" b="1" dirty="0">
                <a:latin typeface="+mn-lt"/>
              </a:rPr>
              <a:t>informácie ku konaniu o </a:t>
            </a:r>
            <a:r>
              <a:rPr lang="sk-SK" sz="2000" b="1" dirty="0" err="1">
                <a:latin typeface="+mn-lt"/>
              </a:rPr>
              <a:t>ŽoNFP</a:t>
            </a:r>
            <a:endParaRPr lang="sk-SK" sz="2000" dirty="0">
              <a:latin typeface="+mn-lt"/>
            </a:endParaRPr>
          </a:p>
          <a:p>
            <a:endParaRPr lang="sk-SK" sz="2000" dirty="0">
              <a:latin typeface="+mn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Konanie o 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</a:t>
            </a:r>
            <a:r>
              <a:rPr lang="sk-SK" sz="2000" dirty="0" smtClean="0">
                <a:latin typeface="+mn-lt"/>
              </a:rPr>
              <a:t>začína </a:t>
            </a:r>
            <a:r>
              <a:rPr lang="sk-SK" sz="2000" dirty="0">
                <a:latin typeface="+mn-lt"/>
              </a:rPr>
              <a:t>pri otvorených výzvach doručením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na SO, pričom lehoty na vydanie rozhodnutia začínajú plynúť dňom nasledujúcim po dni uzávierky príslušného hodnotiaceho kola.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Proces schvaľovania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sa skladá z nasledovných fáz: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administratívne overenie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(obligatórna časť)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odborné hodnotenie a výber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(obligatórna časť)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sz="2000" dirty="0">
                <a:latin typeface="+mn-lt"/>
              </a:rPr>
              <a:t>konanie o opravných prostriedkoch (neobligatórna časť)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dirty="0">
                <a:latin typeface="+mn-lt"/>
              </a:rPr>
              <a:t>Administratívne overenie sa začína overením splnenia podmienok doručenia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riadne, včas a v určenej forme, pričom po ich overení SO zaregistruje </a:t>
            </a:r>
            <a:r>
              <a:rPr lang="sk-SK" sz="2000" dirty="0" err="1">
                <a:latin typeface="+mn-lt"/>
              </a:rPr>
              <a:t>ŽoNFP</a:t>
            </a:r>
            <a:r>
              <a:rPr lang="sk-SK" sz="2000" dirty="0">
                <a:latin typeface="+mn-lt"/>
              </a:rPr>
              <a:t> v ITMS 2014+. </a:t>
            </a:r>
            <a:endParaRPr lang="sk-SK" sz="2000" dirty="0" smtClean="0">
              <a:latin typeface="+mn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sk-SK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395536" y="548680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Odporúčame žiadateľom </a:t>
            </a:r>
            <a:r>
              <a:rPr lang="sk-SK" sz="2000" b="1" dirty="0"/>
              <a:t>pred odoslaním žiadosti aby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si „sami pre seba“ objektívne zhodnotili či spĺňajú podmienky poskytnutia príspevku,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či predkladajú všetky relevantné prílohy a tie spĺňajú požadované náležitosti,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si skontrolovali súlad údajov vo všetkých </a:t>
            </a:r>
            <a:r>
              <a:rPr lang="sk-SK" sz="2000" dirty="0" smtClean="0"/>
              <a:t>textoch – </a:t>
            </a:r>
            <a:r>
              <a:rPr lang="sk-SK" sz="2000" dirty="0" err="1" smtClean="0"/>
              <a:t>najma</a:t>
            </a:r>
            <a:r>
              <a:rPr lang="sk-SK" sz="2000" dirty="0" smtClean="0"/>
              <a:t> počet hliadok vo vzťahu k počtu obyvateľov MRK,</a:t>
            </a: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objektívne a kriticky zhodnotili žiadosť na základe hodnotiacich kritérií,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pred odoslaním skontrolovali správnosť údajov a kompletnosť žiadosti (všetky prílohy</a:t>
            </a:r>
            <a:r>
              <a:rPr lang="sk-SK" sz="2000" dirty="0" smtClean="0"/>
              <a:t>).</a:t>
            </a:r>
            <a:endParaRPr lang="sk-SK" sz="2000" dirty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aby po doručení výzvy na doplnenie resp. vysvetlenie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sledovali a dodržali lehotu na doručenie,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dirty="0"/>
              <a:t>vyjadrili sa ku každému bodu doplnenia.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24967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/>
            </a:r>
            <a:br>
              <a:rPr lang="sk-SK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</a:b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ĎAKUJEME </a:t>
            </a:r>
            <a:r>
              <a:rPr lang="sk-SK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ZA  POZORNOSŤ</a:t>
            </a:r>
            <a:br>
              <a:rPr lang="sk-SK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            </a:t>
            </a:r>
          </a:p>
          <a:p>
            <a:pPr marL="0" indent="0">
              <a:buNone/>
            </a:pPr>
            <a:endParaRPr lang="sk-SK" b="1" dirty="0">
              <a:solidFill>
                <a:schemeClr val="accent6">
                  <a:lumMod val="60000"/>
                  <a:lumOff val="40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                    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Ing. Jozef Roško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                                  vedúci oddelenia výberu projektov</a:t>
            </a:r>
          </a:p>
          <a:p>
            <a:pPr marL="0" indent="0">
              <a:buNone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                                  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jozef.rosko@minv.sk</a:t>
            </a:r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                                  02/ 509 45 070</a:t>
            </a:r>
          </a:p>
          <a:p>
            <a:pPr marL="0" indent="0">
              <a:buNone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2330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404664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sz="2000" b="1" dirty="0"/>
              <a:t>Administratívne overenie</a:t>
            </a:r>
          </a:p>
          <a:p>
            <a:pPr marL="82296" indent="0" algn="ctr" fontAlgn="auto">
              <a:spcAft>
                <a:spcPts val="0"/>
              </a:spcAft>
              <a:buNone/>
              <a:defRPr/>
            </a:pP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Po registrácii </a:t>
            </a:r>
            <a:r>
              <a:rPr lang="sk-SK" sz="2000" dirty="0" err="1"/>
              <a:t>ŽoNFP</a:t>
            </a:r>
            <a:r>
              <a:rPr lang="sk-SK" sz="2000" dirty="0"/>
              <a:t> sa v rámci administratívneho overenia overuje splnenie základných podmienok poskytnutia príspevku stanovených vo výzve akými sú napr. oprávnenosť žiadateľa, oprávnenosť miesta realizácie projektu, oprávnenosť cieľovej skupiny, oprávnenosť aktivít, súlad s horizontálnymi princípmi a s princípmi </a:t>
            </a:r>
            <a:r>
              <a:rPr lang="sk-SK" sz="2000" dirty="0" err="1"/>
              <a:t>destigmatizácie</a:t>
            </a:r>
            <a:r>
              <a:rPr lang="sk-SK" sz="2000" dirty="0"/>
              <a:t>, </a:t>
            </a:r>
            <a:r>
              <a:rPr lang="sk-SK" sz="2000" dirty="0" err="1"/>
              <a:t>desegregácie</a:t>
            </a:r>
            <a:r>
              <a:rPr lang="sk-SK" sz="2000" dirty="0"/>
              <a:t> a </a:t>
            </a:r>
            <a:r>
              <a:rPr lang="sk-SK" sz="2000" dirty="0" err="1"/>
              <a:t>degetoizácie</a:t>
            </a:r>
            <a:r>
              <a:rPr lang="sk-SK" sz="2000" dirty="0"/>
              <a:t>. 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V prípade ak sú pochybnosti o pravdivosti alebo úplnosti </a:t>
            </a:r>
            <a:r>
              <a:rPr lang="sk-SK" sz="2000" dirty="0" err="1"/>
              <a:t>ŽoNFP</a:t>
            </a:r>
            <a:r>
              <a:rPr lang="sk-SK" sz="2000" dirty="0"/>
              <a:t> alebo jej príloh, resp. boli identifikovaný nesúlad v poskytnutých </a:t>
            </a:r>
            <a:r>
              <a:rPr lang="sk-SK" sz="2000" dirty="0" smtClean="0"/>
              <a:t>údajoch </a:t>
            </a:r>
            <a:r>
              <a:rPr lang="sk-SK" sz="2000" dirty="0"/>
              <a:t>žiadateľovi sa zašle výzva na doplnenie resp. vysvetlenie žiadosti so stanovením lehoty na doplnenie.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Po doplnení sa opätovne overia podmienky poskytnutia príspevku.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 err="1"/>
              <a:t>ŽoNFP</a:t>
            </a:r>
            <a:r>
              <a:rPr lang="sk-SK" sz="2000" dirty="0"/>
              <a:t>, ktoré splnili podmienky administratívneho overenia postupujú do procesu odborného hodnotenia. “.</a:t>
            </a:r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82296" indent="0" algn="ctr" fontAlgn="auto">
              <a:spcAft>
                <a:spcPts val="0"/>
              </a:spcAft>
              <a:buNone/>
              <a:defRPr/>
            </a:pPr>
            <a:r>
              <a:rPr lang="sk-SK" sz="2000" b="1" dirty="0"/>
              <a:t>Odborné hodnotenie žiadosti</a:t>
            </a:r>
          </a:p>
          <a:p>
            <a:pPr marL="82296" indent="0" algn="ctr" fontAlgn="auto">
              <a:spcAft>
                <a:spcPts val="0"/>
              </a:spcAft>
              <a:buNone/>
              <a:defRPr/>
            </a:pPr>
            <a:endParaRPr lang="sk-SK" sz="2000" b="1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r>
              <a:rPr lang="sk-SK" sz="2000" dirty="0"/>
              <a:t>V rámci odborného hodnotenia sa posudzuje </a:t>
            </a:r>
            <a:r>
              <a:rPr lang="sk-SK" sz="2000" dirty="0" err="1"/>
              <a:t>ŽoNFP</a:t>
            </a:r>
            <a:r>
              <a:rPr lang="sk-SK" sz="2000" dirty="0"/>
              <a:t> podľa dokumentu “Kritériá pre výber projektov OP ĽZ a metodika ich uplatňovania” a „Príručky pre odborného hodnotiteľa.</a:t>
            </a:r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2000" dirty="0"/>
          </a:p>
          <a:p>
            <a:pPr marL="0" lvl="0" indent="0" algn="just">
              <a:buNone/>
            </a:pPr>
            <a:r>
              <a:rPr lang="sk-SK" sz="2000" dirty="0"/>
              <a:t>Cieľom odborného hodnotenia je posúdiť kvalitatívnu stránku žiadosti, pričom je posudzovaná predovšetkým v oblastiach:</a:t>
            </a:r>
          </a:p>
          <a:p>
            <a:pPr algn="just"/>
            <a:r>
              <a:rPr lang="sk-SK" sz="2000" dirty="0"/>
              <a:t>príspevok navrhovaného projektu k cieľom a výsledkom operačného programu a prioritnej osi</a:t>
            </a:r>
          </a:p>
          <a:p>
            <a:pPr lvl="0" algn="just"/>
            <a:r>
              <a:rPr lang="sk-SK" sz="2000" dirty="0"/>
              <a:t>navrhovaný spôsob realizácie;</a:t>
            </a:r>
          </a:p>
          <a:p>
            <a:pPr lvl="0" algn="just"/>
            <a:r>
              <a:rPr lang="sk-SK" sz="2000" dirty="0"/>
              <a:t>administratívna a prevádzková kapacita;</a:t>
            </a:r>
          </a:p>
          <a:p>
            <a:pPr lvl="0" algn="just"/>
            <a:r>
              <a:rPr lang="sk-SK" sz="2000" dirty="0"/>
              <a:t>finančná a ekonomická stránka projektu.</a:t>
            </a:r>
          </a:p>
        </p:txBody>
      </p:sp>
    </p:spTree>
    <p:extLst>
      <p:ext uri="{BB962C8B-B14F-4D97-AF65-F5344CB8AC3E}">
        <p14:creationId xmlns:p14="http://schemas.microsoft.com/office/powerpoint/2010/main" val="38576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Na záver konania o žiadosti sa vypracujú </a:t>
            </a:r>
            <a:r>
              <a:rPr lang="sk-SK" sz="2000" dirty="0"/>
              <a:t>pre žiadosti: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ktoré splnili všetky podmienky konania o žiadosti: </a:t>
            </a:r>
            <a:r>
              <a:rPr lang="sk-SK" sz="2000" b="1" dirty="0"/>
              <a:t>rozhodnutie o schválení,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/>
              <a:t>ktoré nesplnili jednu alebo viac podmienok konania o žiadosti: </a:t>
            </a:r>
            <a:r>
              <a:rPr lang="sk-SK" sz="2000" b="1" dirty="0"/>
              <a:t>rozhodnutie o neschválení </a:t>
            </a:r>
            <a:r>
              <a:rPr lang="sk-SK" sz="2000" b="1" dirty="0" err="1"/>
              <a:t>ŽoNFP</a:t>
            </a:r>
            <a:r>
              <a:rPr lang="sk-SK" sz="2000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SO je oprávnený v konaní o </a:t>
            </a:r>
            <a:r>
              <a:rPr lang="sk-SK" sz="2000" dirty="0" err="1"/>
              <a:t>ŽoNFP</a:t>
            </a:r>
            <a:r>
              <a:rPr lang="sk-SK" sz="2000" dirty="0"/>
              <a:t> vydať </a:t>
            </a:r>
            <a:r>
              <a:rPr lang="sk-SK" sz="2000" b="1" dirty="0"/>
              <a:t>rozhodnutie o zastavení konania </a:t>
            </a:r>
            <a:r>
              <a:rPr lang="sk-SK" sz="2000" dirty="0"/>
              <a:t>za podmienok uvedených v § 20  zákona o príspevku z EŠIF (napr. v prípade, ak žiadateľ nedoručil riadne a včas </a:t>
            </a:r>
            <a:r>
              <a:rPr lang="sk-SK" sz="2000" dirty="0" err="1"/>
              <a:t>ŽoNFP</a:t>
            </a:r>
            <a:r>
              <a:rPr lang="sk-SK" sz="2000" dirty="0"/>
              <a:t>, vzal </a:t>
            </a:r>
            <a:r>
              <a:rPr lang="sk-SK" sz="2000" dirty="0" err="1"/>
              <a:t>ŽoNFP</a:t>
            </a:r>
            <a:r>
              <a:rPr lang="sk-SK" sz="2000" dirty="0"/>
              <a:t> späť a pod.).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Najčastejšie pochybenia žiadateľov identifikované v procese konania o žiadosti</a:t>
            </a:r>
            <a:endParaRPr lang="sk-SK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v samotnej žiadosti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v prílohách žiadosti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nedodržanie lehoty na doplnenie</a:t>
            </a:r>
          </a:p>
        </p:txBody>
      </p:sp>
    </p:spTree>
    <p:extLst>
      <p:ext uri="{BB962C8B-B14F-4D97-AF65-F5344CB8AC3E}">
        <p14:creationId xmlns:p14="http://schemas.microsoft.com/office/powerpoint/2010/main" val="32153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Pochybenia</a:t>
            </a:r>
            <a:r>
              <a:rPr lang="sk-SK" sz="2200" dirty="0"/>
              <a:t> </a:t>
            </a:r>
            <a:r>
              <a:rPr lang="sk-SK" sz="2200" b="1" dirty="0"/>
              <a:t>v samotnom dokumente „žiadosť o NFP“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Predovšetkým chyby formálneho </a:t>
            </a:r>
            <a:r>
              <a:rPr lang="sk-SK" sz="2000" dirty="0" smtClean="0"/>
              <a:t>charakteru: </a:t>
            </a:r>
            <a:endParaRPr lang="sk-SK" sz="20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Uvádzame tie najčastejšie: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Zle </a:t>
            </a:r>
            <a:r>
              <a:rPr lang="sk-SK" sz="2000" b="1" dirty="0"/>
              <a:t>priradená relevancia k Regionálnym investičným územným stratégiám (bod 5 </a:t>
            </a:r>
            <a:r>
              <a:rPr lang="sk-SK" sz="2000" b="1" dirty="0" err="1"/>
              <a:t>ŽoNFP</a:t>
            </a:r>
            <a:r>
              <a:rPr lang="sk-SK" sz="2000" b="1" dirty="0"/>
              <a:t>) – </a:t>
            </a:r>
            <a:r>
              <a:rPr lang="sk-SK" sz="2000" b="1" dirty="0" smtClean="0"/>
              <a:t>potrebné uvádzať </a:t>
            </a:r>
            <a:r>
              <a:rPr lang="sk-SK" sz="2000" b="1" dirty="0"/>
              <a:t>„nie“.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Nedostatočne popísaný bod 7 </a:t>
            </a:r>
            <a:r>
              <a:rPr lang="sk-SK" sz="2000" b="1" dirty="0" err="1" smtClean="0"/>
              <a:t>ŽoNFP</a:t>
            </a:r>
            <a:r>
              <a:rPr lang="sk-SK" sz="2000" dirty="0" smtClean="0"/>
              <a:t>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i="1" dirty="0" smtClean="0"/>
              <a:t>je potrebné ho popísať v súlade s inštrukciami uvedenými vo vzorovom formulári </a:t>
            </a:r>
            <a:r>
              <a:rPr lang="sk-SK" sz="2000" i="1" dirty="0" err="1"/>
              <a:t>Ž</a:t>
            </a:r>
            <a:r>
              <a:rPr lang="sk-SK" sz="2000" i="1" dirty="0" err="1" smtClean="0"/>
              <a:t>oNFP</a:t>
            </a:r>
            <a:r>
              <a:rPr lang="sk-SK" sz="2000" i="1" dirty="0" smtClean="0"/>
              <a:t> a </a:t>
            </a:r>
            <a:r>
              <a:rPr lang="sk-SK" sz="2000" b="1" i="1" u="sng" dirty="0" smtClean="0"/>
              <a:t>je potrebné sa vyjadriť ku každému bodu formulára</a:t>
            </a:r>
            <a:r>
              <a:rPr lang="sk-SK" sz="2000" dirty="0" smtClean="0"/>
              <a:t>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Zamerať sa na popis súčasného stavu poskytovania sociálnych a asistenčných služieb, identifikáciu potrieb cieľovej skupiny a na to nadväzujúcu potrebu MOPS,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Nesúlad v popise aktivít, ich cieľov a na to stanovených merateľných ukazovateľov (bod. 7.2 </a:t>
            </a:r>
            <a:r>
              <a:rPr lang="sk-SK" sz="2000" dirty="0" err="1" smtClean="0"/>
              <a:t>vs</a:t>
            </a:r>
            <a:r>
              <a:rPr lang="sk-SK" sz="2000" dirty="0" smtClean="0"/>
              <a:t> bod 10.1 </a:t>
            </a:r>
            <a:r>
              <a:rPr lang="sk-SK" sz="2000" dirty="0" err="1" smtClean="0"/>
              <a:t>ŽoNFP</a:t>
            </a:r>
            <a:r>
              <a:rPr lang="sk-SK" sz="2000" dirty="0" smtClean="0"/>
              <a:t>) – </a:t>
            </a:r>
            <a:r>
              <a:rPr lang="sk-SK" sz="2000" i="1" dirty="0" smtClean="0"/>
              <a:t>iné údaje o počet členov MOPS</a:t>
            </a:r>
            <a:r>
              <a:rPr lang="sk-SK" sz="2000" dirty="0" smtClean="0"/>
              <a:t>;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3211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Pochybenia</a:t>
            </a:r>
            <a:r>
              <a:rPr lang="sk-SK" sz="2200" dirty="0"/>
              <a:t> </a:t>
            </a:r>
            <a:r>
              <a:rPr lang="sk-SK" sz="2200" b="1" dirty="0"/>
              <a:t>v samotnom dokumente „žiadosť o NFP“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Nedostatočne popísaná administratívna a prevádzková kapacita žiadateľa, neuvádzanie skúseností s realizáciou obdobných projektov v minulosti, neuvádzanie minimálnych kvalifikačných požiadaviek členov MOPS a spôsob ich výberu;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Neodstránenie nesúladu, resp. nedoplnenie môže </a:t>
            </a:r>
            <a:r>
              <a:rPr lang="sk-SK" sz="2000" dirty="0"/>
              <a:t>mať </a:t>
            </a:r>
            <a:r>
              <a:rPr lang="sk-SK" sz="2000" dirty="0" smtClean="0"/>
              <a:t>vplyv na počet bodov dosiahnutých v OH resp. za </a:t>
            </a:r>
            <a:r>
              <a:rPr lang="sk-SK" sz="2000" dirty="0"/>
              <a:t>následok vylúčenie žiadosti z posudzovania.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0635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sk-SK" sz="2000" b="1" dirty="0" smtClean="0"/>
              <a:t>Nedostatočný popis projektu vo vzťahu k splneniu podmienky súladu s princípmi </a:t>
            </a:r>
            <a:r>
              <a:rPr lang="sk-SK" sz="2000" b="1" dirty="0" err="1" smtClean="0"/>
              <a:t>desegregácie</a:t>
            </a:r>
            <a:r>
              <a:rPr lang="sk-SK" sz="2000" b="1" dirty="0" smtClean="0"/>
              <a:t>, </a:t>
            </a:r>
            <a:r>
              <a:rPr lang="sk-SK" sz="2000" b="1" dirty="0" err="1" smtClean="0"/>
              <a:t>degetoizácie</a:t>
            </a:r>
            <a:r>
              <a:rPr lang="sk-SK" sz="2000" b="1" dirty="0" smtClean="0"/>
              <a:t> a </a:t>
            </a:r>
            <a:r>
              <a:rPr lang="sk-SK" sz="2000" b="1" dirty="0" err="1" smtClean="0"/>
              <a:t>destigmácie</a:t>
            </a:r>
            <a:r>
              <a:rPr lang="sk-SK" sz="2000" b="1" dirty="0" smtClean="0"/>
              <a:t> (viď. prílohu č. 7 výzvy)</a:t>
            </a:r>
          </a:p>
          <a:p>
            <a:pPr lvl="0" algn="just"/>
            <a:r>
              <a:rPr lang="sk-SK" sz="2000" dirty="0" smtClean="0"/>
              <a:t>V bode 7.2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sa zamerať na popis ako </a:t>
            </a:r>
            <a:r>
              <a:rPr lang="sk-SK" sz="2000" dirty="0"/>
              <a:t>bude zabezpečené poskytovanie sociálnych a asistenčných služieb v oblastiach s prítomnosťou MRK </a:t>
            </a:r>
            <a:r>
              <a:rPr lang="sk-SK" sz="2000" dirty="0" smtClean="0"/>
              <a:t>(</a:t>
            </a:r>
            <a:r>
              <a:rPr lang="sk-SK" sz="2000" dirty="0" smtClean="0"/>
              <a:t>napr. popis činnosti hliadok (dozeranie na poriadok v obci, </a:t>
            </a:r>
            <a:r>
              <a:rPr lang="sk-SK" sz="2000" dirty="0" err="1" smtClean="0"/>
              <a:t>doprovod</a:t>
            </a:r>
            <a:r>
              <a:rPr lang="sk-SK" sz="2000" dirty="0" smtClean="0"/>
              <a:t> detí do materských a základných škôl ..., cieľ ich činnosti a vplyv na komunitu MRK).</a:t>
            </a:r>
          </a:p>
          <a:p>
            <a:pPr lvl="0" algn="just"/>
            <a:endParaRPr lang="sk-SK" sz="2000" dirty="0" smtClean="0"/>
          </a:p>
          <a:p>
            <a:pPr lvl="0" algn="just"/>
            <a:r>
              <a:rPr lang="sk-SK" sz="2000" dirty="0" smtClean="0"/>
              <a:t>Uviesť informácie o príslušníkoch MRK v obci – ich počet, lokalitu kde sa nachádzajú (či sú segregovaní, separovaní....),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/>
              <a:t>Nedoplnenie údajov vo vzťahu preukázania súladu s 3D môže mať za následok vylúčenie žiadosti z posudzovania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7575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Pochybenia </a:t>
            </a:r>
            <a:r>
              <a:rPr lang="sk-SK" sz="2200" b="1" dirty="0" smtClean="0"/>
              <a:t>v </a:t>
            </a:r>
            <a:r>
              <a:rPr lang="sk-SK" sz="2200" b="1" dirty="0"/>
              <a:t>prílohách </a:t>
            </a:r>
            <a:r>
              <a:rPr lang="sk-SK" sz="2200" b="1" dirty="0" smtClean="0"/>
              <a:t>žiadosti</a:t>
            </a:r>
            <a:endParaRPr lang="sk-SK" sz="2200" b="1" dirty="0"/>
          </a:p>
          <a:p>
            <a:pPr algn="just"/>
            <a:r>
              <a:rPr lang="sk-SK" sz="2000" b="1" dirty="0" smtClean="0"/>
              <a:t>Preukázanie spôsobu financovania projektu (podmienka č.6) - uznesenie zastupiteľstva obce - </a:t>
            </a:r>
            <a:r>
              <a:rPr lang="sk-SK" sz="2000" b="1" i="1" dirty="0" smtClean="0"/>
              <a:t>dôsledne dodržať minimálny obsah uvedený vo výzve: </a:t>
            </a:r>
          </a:p>
          <a:p>
            <a:pPr marL="0" indent="0" algn="just">
              <a:buNone/>
            </a:pPr>
            <a:r>
              <a:rPr lang="sk-SK" sz="2000" b="1" i="1" dirty="0"/>
              <a:t>	</a:t>
            </a:r>
            <a:r>
              <a:rPr lang="sk-SK" sz="2000" b="1" i="1" dirty="0" smtClean="0"/>
              <a:t>  </a:t>
            </a:r>
            <a:r>
              <a:rPr lang="sk-SK" sz="2000" i="1" dirty="0" smtClean="0"/>
              <a:t>-</a:t>
            </a:r>
            <a:r>
              <a:rPr lang="sk-SK" sz="2000" b="1" i="1" dirty="0" smtClean="0"/>
              <a:t> </a:t>
            </a:r>
            <a:r>
              <a:rPr lang="sk-SK" sz="2000" dirty="0" smtClean="0"/>
              <a:t>kód </a:t>
            </a:r>
            <a:r>
              <a:rPr lang="sk-SK" sz="2000" dirty="0"/>
              <a:t>výzvy </a:t>
            </a:r>
          </a:p>
          <a:p>
            <a:pPr marL="0" indent="0" algn="just">
              <a:buNone/>
            </a:pPr>
            <a:r>
              <a:rPr lang="sk-SK" sz="2000" dirty="0" smtClean="0"/>
              <a:t>                  - názov </a:t>
            </a:r>
            <a:r>
              <a:rPr lang="sk-SK" sz="2000" dirty="0"/>
              <a:t>projektu </a:t>
            </a:r>
          </a:p>
          <a:p>
            <a:pPr marL="0" indent="0" algn="just">
              <a:buNone/>
            </a:pPr>
            <a:r>
              <a:rPr lang="sk-SK" sz="2000" dirty="0" smtClean="0"/>
              <a:t>	  - </a:t>
            </a:r>
            <a:r>
              <a:rPr lang="sk-SK" sz="2000" dirty="0"/>
              <a:t>súhlas zastupiteľstva s predložením </a:t>
            </a:r>
            <a:r>
              <a:rPr lang="sk-SK" sz="2000" dirty="0" err="1"/>
              <a:t>ŽoNFP</a:t>
            </a:r>
            <a:r>
              <a:rPr lang="sk-SK" sz="2000" dirty="0"/>
              <a:t> na SO, pričom ciele </a:t>
            </a:r>
            <a:r>
              <a:rPr lang="sk-SK" sz="2000" dirty="0" smtClean="0"/>
              <a:t>	     projektu </a:t>
            </a:r>
            <a:r>
              <a:rPr lang="sk-SK" sz="2000" dirty="0"/>
              <a:t>sú v súlade s platným programom rozvoja obce </a:t>
            </a:r>
          </a:p>
          <a:p>
            <a:pPr marL="0" indent="0" algn="just">
              <a:buNone/>
            </a:pPr>
            <a:r>
              <a:rPr lang="sk-SK" sz="2000" dirty="0" smtClean="0"/>
              <a:t>	  - </a:t>
            </a:r>
            <a:r>
              <a:rPr lang="sk-SK" sz="2000" dirty="0"/>
              <a:t>súhlas zastupiteľstva so zabezpečením </a:t>
            </a:r>
            <a:r>
              <a:rPr lang="sk-SK" sz="2000" dirty="0" smtClean="0"/>
              <a:t>povinného     	   	    spolufinancovania </a:t>
            </a:r>
            <a:r>
              <a:rPr lang="sk-SK" sz="2000" dirty="0"/>
              <a:t>projektu </a:t>
            </a:r>
            <a:r>
              <a:rPr lang="sk-SK" sz="2000" dirty="0" err="1"/>
              <a:t>t.j</a:t>
            </a:r>
            <a:r>
              <a:rPr lang="sk-SK" sz="2000" dirty="0"/>
              <a:t>. min. 5% z celkových oprávnených </a:t>
            </a:r>
            <a:r>
              <a:rPr lang="sk-SK" sz="2000" dirty="0" smtClean="0"/>
              <a:t>	    výdavkov </a:t>
            </a:r>
            <a:r>
              <a:rPr lang="sk-SK" sz="2000" dirty="0"/>
              <a:t>	</a:t>
            </a:r>
            <a:endParaRPr lang="sk-SK" sz="2000" dirty="0" smtClean="0"/>
          </a:p>
          <a:p>
            <a:pPr algn="just"/>
            <a:r>
              <a:rPr lang="sk-SK" sz="2000" b="1" dirty="0"/>
              <a:t>Podmienka, že žiadateľ má schválený program rozvoja obce a príslušnú územnoplánovaciu dokumentáciu </a:t>
            </a:r>
            <a:r>
              <a:rPr lang="sk-SK" sz="2000" b="1" dirty="0" smtClean="0"/>
              <a:t>(podmienka č.8) </a:t>
            </a:r>
            <a:r>
              <a:rPr lang="sk-SK" sz="2000" dirty="0" smtClean="0"/>
              <a:t>– </a:t>
            </a:r>
            <a:r>
              <a:rPr lang="sk-SK" sz="2000" i="1" dirty="0" smtClean="0"/>
              <a:t>predložiť uznesenie, resp. výpis z uznesenia zastupiteľstva k schváleniu programu rozvoja obce a tiež </a:t>
            </a:r>
            <a:r>
              <a:rPr lang="sk-SK" sz="2000" i="1" u="sng" dirty="0" smtClean="0"/>
              <a:t>územnoplánovacej dokumentácie </a:t>
            </a:r>
            <a:r>
              <a:rPr lang="sk-SK" sz="2000" i="1" dirty="0" smtClean="0"/>
              <a:t>(ak má obec povinnosť ju vypracovať).</a:t>
            </a:r>
            <a:r>
              <a:rPr lang="sk-SK" sz="2000" dirty="0"/>
              <a:t>	</a:t>
            </a:r>
          </a:p>
          <a:p>
            <a:endParaRPr lang="sk-SK" sz="20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048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12828</TotalTime>
  <Words>474</Words>
  <Application>Microsoft Office PowerPoint</Application>
  <PresentationFormat>Prezentácia na obrazovke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5" baseType="lpstr">
      <vt:lpstr>Arial</vt:lpstr>
      <vt:lpstr>Calibri</vt:lpstr>
      <vt:lpstr>WenQuanYi Zen Hei</vt:lpstr>
      <vt:lpstr>1_Motív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 ĎAKUJEME ZA  POZORNOSŤ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Ľubomíra Kopcová</cp:lastModifiedBy>
  <cp:revision>311</cp:revision>
  <cp:lastPrinted>2016-03-11T14:00:48Z</cp:lastPrinted>
  <dcterms:created xsi:type="dcterms:W3CDTF">2015-06-03T20:40:01Z</dcterms:created>
  <dcterms:modified xsi:type="dcterms:W3CDTF">2018-09-11T08:46:47Z</dcterms:modified>
</cp:coreProperties>
</file>